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305" r:id="rId3"/>
    <p:sldId id="302" r:id="rId4"/>
    <p:sldId id="297" r:id="rId5"/>
    <p:sldId id="289" r:id="rId6"/>
    <p:sldId id="290" r:id="rId7"/>
    <p:sldId id="291" r:id="rId8"/>
    <p:sldId id="292" r:id="rId9"/>
    <p:sldId id="293" r:id="rId10"/>
    <p:sldId id="294" r:id="rId11"/>
    <p:sldId id="303" r:id="rId12"/>
    <p:sldId id="295" r:id="rId13"/>
    <p:sldId id="296" r:id="rId14"/>
    <p:sldId id="298" r:id="rId15"/>
    <p:sldId id="300" r:id="rId16"/>
    <p:sldId id="301" r:id="rId17"/>
    <p:sldId id="280" r:id="rId1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DB3"/>
    <a:srgbClr val="2D36EF"/>
    <a:srgbClr val="777DF5"/>
    <a:srgbClr val="D1D2F7"/>
    <a:srgbClr val="808E3A"/>
    <a:srgbClr val="874429"/>
    <a:srgbClr val="F15727"/>
    <a:srgbClr val="000000"/>
    <a:srgbClr val="A75433"/>
    <a:srgbClr val="DEA8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84" y="204"/>
      </p:cViewPr>
      <p:guideLst>
        <p:guide orient="horz" pos="3983"/>
        <p:guide orient="horz" pos="4187"/>
        <p:guide orient="horz" pos="142"/>
        <p:guide orient="horz" pos="368"/>
        <p:guide orient="horz" pos="3498"/>
        <p:guide orient="horz" pos="867"/>
        <p:guide pos="226"/>
        <p:guide pos="340"/>
        <p:guide pos="5628"/>
        <p:guide pos="4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D0012-02EA-4C66-9A25-757415CA5F54}" type="datetimeFigureOut">
              <a:rPr lang="ko-KR" altLang="en-US" smtClean="0"/>
              <a:pPr/>
              <a:t>2013-10-21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0A84F-BD1A-4D5A-A8AA-9D67DE7D0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41"/>
          <p:cNvGrpSpPr/>
          <p:nvPr userDrawn="1"/>
        </p:nvGrpSpPr>
        <p:grpSpPr>
          <a:xfrm>
            <a:off x="555571" y="6313527"/>
            <a:ext cx="3213143" cy="328618"/>
            <a:chOff x="519058" y="6350040"/>
            <a:chExt cx="3213143" cy="328618"/>
          </a:xfrm>
        </p:grpSpPr>
        <p:sp>
          <p:nvSpPr>
            <p:cNvPr id="34" name="TextBox 33"/>
            <p:cNvSpPr txBox="1"/>
            <p:nvPr/>
          </p:nvSpPr>
          <p:spPr>
            <a:xfrm>
              <a:off x="957213" y="6605632"/>
              <a:ext cx="2774988" cy="730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ko-KR" spc="-50" smtClean="0">
                  <a:latin typeface="Arial Black" pitchFamily="34" charset="0"/>
                </a:rPr>
                <a:t>B</a:t>
              </a:r>
              <a:r>
                <a:rPr lang="ko-KR" altLang="en-US" spc="-50" smtClean="0">
                  <a:latin typeface="HY헤드라인M" pitchFamily="18" charset="-127"/>
                  <a:ea typeface="HY헤드라인M" pitchFamily="18" charset="-127"/>
                </a:rPr>
                <a:t>ㆍ</a:t>
              </a:r>
              <a:r>
                <a:rPr lang="en-US" altLang="ko-KR" spc="-50" smtClean="0">
                  <a:latin typeface="Arial Black" pitchFamily="34" charset="0"/>
                </a:rPr>
                <a:t>UNIVERSITY COLOR DESIGN RESEARCH INSTITUTE</a:t>
              </a:r>
              <a:endParaRPr lang="ko-KR" altLang="en-US" spc="-50">
                <a:latin typeface="Arial Black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7213" y="6350040"/>
              <a:ext cx="2117754" cy="18256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ko-KR" spc="-150" smtClean="0">
                  <a:latin typeface="HY헤드라인M" pitchFamily="18" charset="-127"/>
                  <a:ea typeface="HY헤드라인M" pitchFamily="18" charset="-127"/>
                </a:rPr>
                <a:t>B</a:t>
              </a:r>
              <a:r>
                <a:rPr lang="ko-KR" altLang="en-US" spc="-150" smtClean="0">
                  <a:latin typeface="HY헤드라인M" pitchFamily="18" charset="-127"/>
                  <a:ea typeface="HY헤드라인M" pitchFamily="18" charset="-127"/>
                </a:rPr>
                <a:t>대학교 색채디자인연구소</a:t>
              </a:r>
              <a:endParaRPr lang="ko-KR" altLang="en-US" spc="-15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519058" y="6350040"/>
              <a:ext cx="73026" cy="3286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28596" y="6350040"/>
              <a:ext cx="73026" cy="328618"/>
            </a:xfrm>
            <a:prstGeom prst="rect">
              <a:avLst/>
            </a:prstGeom>
            <a:solidFill>
              <a:srgbClr val="FF6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38135" y="6350040"/>
              <a:ext cx="73026" cy="328618"/>
            </a:xfrm>
            <a:prstGeom prst="rect">
              <a:avLst/>
            </a:prstGeom>
            <a:solidFill>
              <a:srgbClr val="FF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직사각형 26"/>
          <p:cNvSpPr/>
          <p:nvPr userDrawn="1"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 userDrawn="1"/>
        </p:nvSpPr>
        <p:spPr>
          <a:xfrm>
            <a:off x="-1" y="215857"/>
            <a:ext cx="358775" cy="3651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8077248" y="6459579"/>
            <a:ext cx="949338" cy="328612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>
                    <a:alpha val="50000"/>
                  </a:schemeClr>
                </a:solidFill>
                <a:latin typeface="Arial Black" pitchFamily="34" charset="0"/>
                <a:ea typeface="HY헤드라인M" pitchFamily="18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E451E-1DFF-46F1-ADB1-D27D798EABAA}" type="slidenum">
              <a:rPr kumimoji="0" lang="ko-KR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50000"/>
                  </a:prstClr>
                </a:solidFill>
                <a:effectLst/>
                <a:uLnTx/>
                <a:uFillTx/>
                <a:latin typeface="Arial Black" pitchFamily="34" charset="0"/>
                <a:ea typeface="HY헤드라인M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50000"/>
                </a:prstClr>
              </a:solidFill>
              <a:effectLst/>
              <a:uLnTx/>
              <a:uFillTx/>
              <a:latin typeface="Arial Black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 userDrawn="1"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5D620D-FE65-4DE7-BDCC-3313628186C0}" type="datetimeFigureOut">
              <a:rPr lang="ko-KR" altLang="en-US" smtClean="0"/>
              <a:pPr/>
              <a:t>2013-10-21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16C33-B3E1-4FAE-AA59-0DAB8C7401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504" descr="민들레"/>
          <p:cNvPicPr>
            <a:picLocks noChangeAspect="1" noChangeArrowheads="1"/>
          </p:cNvPicPr>
          <p:nvPr/>
        </p:nvPicPr>
        <p:blipFill>
          <a:blip r:embed="rId2"/>
          <a:srcRect r="30318" b="18732"/>
          <a:stretch>
            <a:fillRect/>
          </a:stretch>
        </p:blipFill>
        <p:spPr bwMode="auto">
          <a:xfrm>
            <a:off x="6799293" y="4926033"/>
            <a:ext cx="1932599" cy="204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05" descr="민들레"/>
          <p:cNvPicPr>
            <a:picLocks noChangeAspect="1" noChangeArrowheads="1"/>
          </p:cNvPicPr>
          <p:nvPr/>
        </p:nvPicPr>
        <p:blipFill>
          <a:blip r:embed="rId3" cstate="print"/>
          <a:srcRect l="68153" b="69272"/>
          <a:stretch>
            <a:fillRect/>
          </a:stretch>
        </p:blipFill>
        <p:spPr bwMode="auto">
          <a:xfrm rot="17967401">
            <a:off x="5571592" y="5630467"/>
            <a:ext cx="393834" cy="34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6114" lon="298864" rev="21301135"/>
            </a:camera>
            <a:lightRig rig="threePt" dir="t"/>
          </a:scene3d>
        </p:spPr>
      </p:pic>
      <p:pic>
        <p:nvPicPr>
          <p:cNvPr id="74" name="Picture 507" descr="민들레"/>
          <p:cNvPicPr>
            <a:picLocks noChangeAspect="1" noChangeArrowheads="1"/>
          </p:cNvPicPr>
          <p:nvPr/>
        </p:nvPicPr>
        <p:blipFill>
          <a:blip r:embed="rId4" cstate="print"/>
          <a:srcRect l="68153" b="69272"/>
          <a:stretch>
            <a:fillRect/>
          </a:stretch>
        </p:blipFill>
        <p:spPr bwMode="auto">
          <a:xfrm rot="19126337">
            <a:off x="6148961" y="5021197"/>
            <a:ext cx="265045" cy="23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55570" y="1530324"/>
            <a:ext cx="3651300" cy="29210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latin typeface="HY헤드라인M" pitchFamily="18" charset="-127"/>
                <a:ea typeface="HY헤드라인M" pitchFamily="18" charset="-127"/>
              </a:rPr>
              <a:t>안전한 해외체류를 위한  준비</a:t>
            </a:r>
            <a:endParaRPr lang="ko-KR" altLang="en-US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544" y="1968479"/>
            <a:ext cx="5951620" cy="80328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출국 전 체크리스트 </a:t>
            </a:r>
            <a:r>
              <a:rPr lang="en-US" altLang="ko-KR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6908832" y="2004993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7164423" y="2004993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7420014" y="2004993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7675605" y="2004993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/>
          <p:cNvSpPr/>
          <p:nvPr/>
        </p:nvSpPr>
        <p:spPr>
          <a:xfrm>
            <a:off x="7931196" y="2004993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/>
          <p:cNvSpPr/>
          <p:nvPr/>
        </p:nvSpPr>
        <p:spPr>
          <a:xfrm>
            <a:off x="8186787" y="2004993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/>
          <p:cNvSpPr/>
          <p:nvPr/>
        </p:nvSpPr>
        <p:spPr>
          <a:xfrm>
            <a:off x="8442378" y="2004993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8697969" y="2004993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8953560" y="2004993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87462" y="5656293"/>
            <a:ext cx="1845377" cy="435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spc="-150" dirty="0" err="1" smtClean="0">
                <a:latin typeface="HY헤드라인M" pitchFamily="18" charset="-127"/>
                <a:ea typeface="HY헤드라인M" pitchFamily="18" charset="-127"/>
              </a:rPr>
              <a:t>재외국민보호과</a:t>
            </a:r>
            <a:endParaRPr lang="ko-KR" altLang="en-US" sz="200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1030239" y="434934"/>
            <a:ext cx="1570059" cy="1095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50" dirty="0" smtClean="0">
                <a:latin typeface="Arial Black" pitchFamily="34" charset="0"/>
              </a:rPr>
              <a:t>Ministry of Foreign Affairs</a:t>
            </a:r>
            <a:endParaRPr lang="ko-KR" altLang="en-US" spc="-50" dirty="0">
              <a:latin typeface="Arial Black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30239" y="179343"/>
            <a:ext cx="1789137" cy="1825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latin typeface="HY헤드라인M" pitchFamily="18" charset="-127"/>
                <a:ea typeface="HY헤드라인M" pitchFamily="18" charset="-127"/>
              </a:rPr>
              <a:t>외교부 해외안전여행</a:t>
            </a:r>
            <a:endParaRPr lang="ko-KR" altLang="en-US" spc="-15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" name="그림 70" descr="외교부-로고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44" y="106317"/>
            <a:ext cx="474669" cy="474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238220"/>
            <a:ext cx="8394700" cy="5257872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373005" y="-1"/>
            <a:ext cx="803286" cy="1019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19061" y="142830"/>
            <a:ext cx="511178" cy="7302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15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endParaRPr lang="ko-KR" altLang="en-US" spc="-150" dirty="0"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58856" y="142830"/>
            <a:ext cx="2592421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거절하세요 </a:t>
            </a:r>
            <a:r>
              <a:rPr lang="en-US" altLang="ko-KR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22344" y="690525"/>
            <a:ext cx="3760838" cy="3651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EA8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8898" y="763551"/>
            <a:ext cx="3600351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모르는 사람의 수화물 운반 부탁</a:t>
            </a:r>
            <a:endParaRPr lang="ko-KR" altLang="en-US" spc="-150" dirty="0">
              <a:solidFill>
                <a:srgbClr val="F15727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84187" y="1735263"/>
            <a:ext cx="7339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Tx/>
              <a:buBlip>
                <a:blip r:embed="rId2"/>
              </a:buBlip>
            </a:pP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가방에서 마약이 발견될 경우</a:t>
            </a:r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수사당국에 의해 </a:t>
            </a:r>
            <a:endParaRPr lang="en-US" altLang="ko-KR" sz="2000" b="1" dirty="0" smtClean="0">
              <a:solidFill>
                <a:schemeClr val="accent4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</a:t>
            </a: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마약사범과 동일한 처벌을 받을 수 있습니다</a:t>
            </a:r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dirty="0">
              <a:solidFill>
                <a:schemeClr val="accent4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82638" y="3136329"/>
            <a:ext cx="7588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사례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1)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캐나다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벤쿠버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관광 중 친구를 통해 알게 된 현지인으로부터 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   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가방 운반을 부탁을 받고 캐나다에서 출국하려다 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   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현지 공항 당국에 마약소지혐의로 적발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•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체포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176291" y="4706388"/>
            <a:ext cx="7588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사례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2)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미국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샌디에고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 국민이 멕시코에서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샌디에고로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들어오는 중에 만난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   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여성의 부탁으로 차를 운전하다 국경에서 마약 운반 혐의로 체포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238220"/>
            <a:ext cx="8394700" cy="5257872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373005" y="-1"/>
            <a:ext cx="803286" cy="1019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19061" y="142830"/>
            <a:ext cx="511178" cy="7302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15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endParaRPr lang="ko-KR" altLang="en-US" spc="-150" dirty="0"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58856" y="142830"/>
            <a:ext cx="2592421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거절하세요 </a:t>
            </a:r>
            <a:r>
              <a:rPr lang="en-US" altLang="ko-KR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22344" y="690525"/>
            <a:ext cx="3760838" cy="3651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EA8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8898" y="763551"/>
            <a:ext cx="3600351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모르는 사람의 수화물 운반 부탁</a:t>
            </a:r>
            <a:endParaRPr lang="ko-KR" altLang="en-US" spc="-150" dirty="0">
              <a:solidFill>
                <a:srgbClr val="F15727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66752" y="1493811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예방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72837" y="2016862"/>
            <a:ext cx="349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>
                <a:solidFill>
                  <a:srgbClr val="FF0000"/>
                </a:solidFill>
                <a:latin typeface="+mn-lt"/>
              </a:rPr>
              <a:t>√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957213" y="2040371"/>
            <a:ext cx="7339113" cy="70788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본인도 모르는 사이 마약이 자신의 여행가방에 들었을 수도  </a:t>
            </a:r>
          </a:p>
          <a:p>
            <a:pPr marL="266700" indent="-266700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있으므로 수화물이 단단하게 잠겼는지 확인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030239" y="2916683"/>
            <a:ext cx="7339113" cy="70788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타인이 본인 몰래 마약 등 물품을 몰래 넣지 못하도록 공항이나 호텔 등 에서 가방을 항상 가까이 함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2837" y="2894309"/>
            <a:ext cx="349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>
                <a:solidFill>
                  <a:srgbClr val="FF0000"/>
                </a:solidFill>
                <a:latin typeface="+mn-lt"/>
              </a:rPr>
              <a:t>√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2837" y="3734108"/>
            <a:ext cx="349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>
                <a:solidFill>
                  <a:srgbClr val="FF0000"/>
                </a:solidFill>
                <a:latin typeface="+mn-lt"/>
              </a:rPr>
              <a:t>√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957213" y="3757617"/>
            <a:ext cx="8004222" cy="70788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모르는 사람과 도보나 </a:t>
            </a:r>
            <a:r>
              <a:rPr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히치하이킹을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통해 국경을 같이 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넘지 않도록 함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957213" y="4620925"/>
            <a:ext cx="8004222" cy="70788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복용하는 약이 있는 경우 의사의 처방전을 항상 소지하여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불필요한 입국 심사를 예방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3726" y="4633929"/>
            <a:ext cx="349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>
                <a:solidFill>
                  <a:srgbClr val="FF0000"/>
                </a:solidFill>
                <a:latin typeface="+mn-lt"/>
              </a:rPr>
              <a:t>√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957213" y="5532615"/>
            <a:ext cx="8004222" cy="70788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아이들의 장난감을 통해 마약이 운반될 수 도 있으므로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     </a:t>
            </a:r>
          </a:p>
          <a:p>
            <a:pPr marL="266700" indent="-266700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모르는 사람으로부터 선물을 받지 않도록 함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3726" y="5546754"/>
            <a:ext cx="349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 b="1" dirty="0">
                <a:solidFill>
                  <a:srgbClr val="FF0000"/>
                </a:solidFill>
                <a:latin typeface="+mn-lt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build="allAtOnce"/>
      <p:bldP spid="23" grpId="0" build="allAtOnce"/>
      <p:bldP spid="27" grpId="0" build="allAtOnce"/>
      <p:bldP spid="28" grpId="0" build="allAtOnce"/>
      <p:bldP spid="39" grpId="0" build="allAtOnce"/>
      <p:bldP spid="24" grpId="0" build="allAtOnce"/>
      <p:bldP spid="25" grpId="0" build="allAtOnce"/>
      <p:bldP spid="26" grpId="0" build="allAtOnce"/>
      <p:bldP spid="29" grpId="0" build="allAtOnce"/>
      <p:bldP spid="3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238220"/>
            <a:ext cx="8394700" cy="5257872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373005" y="-1"/>
            <a:ext cx="803286" cy="1019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19061" y="142830"/>
            <a:ext cx="511178" cy="7302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15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9</a:t>
            </a:r>
            <a:endParaRPr lang="ko-KR" altLang="en-US" spc="-150" dirty="0"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58856" y="142830"/>
            <a:ext cx="2592421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경계하세요 </a:t>
            </a:r>
            <a:r>
              <a:rPr lang="en-US" altLang="ko-KR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22345" y="690525"/>
            <a:ext cx="3505246" cy="3651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EA8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8899" y="763551"/>
            <a:ext cx="3355666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모르는 사람의 지나친 친절</a:t>
            </a:r>
            <a:endParaRPr lang="ko-KR" altLang="en-US" spc="-150" dirty="0">
              <a:solidFill>
                <a:srgbClr val="F15727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030238" y="1639863"/>
            <a:ext cx="7339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Tx/>
              <a:buBlip>
                <a:blip r:embed="rId2"/>
              </a:buBlip>
            </a:pP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낯선 사람이 건네준 음식물이나 한국과 한국어에 관심이 많다는 현지인을 경계하세요</a:t>
            </a:r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dirty="0">
              <a:solidFill>
                <a:schemeClr val="accent4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82638" y="2917818"/>
            <a:ext cx="7588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사례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1)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오스트리아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빈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길을 안내해 주겠다며 외국인이 말을 걸어와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  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시내 관광을 하던 중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마트에서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구입한 샌드위치 등을 먹고 의식을 잃음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176291" y="4487877"/>
            <a:ext cx="7588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사례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2)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델리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주로 혼자 여행 온 관광객에게 사진을 찍어 달라고 한 후 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   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맥도날드로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같이 이동하여 음식을 받아오면서 마취 약물을 몰래 타는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수법       </a:t>
            </a:r>
            <a:endParaRPr lang="en-US" altLang="ko-K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  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으로 금품을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가지고 감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           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6551" y="5470093"/>
            <a:ext cx="5513463" cy="307777"/>
          </a:xfrm>
          <a:prstGeom prst="rect">
            <a:avLst/>
          </a:prstGeom>
          <a:solidFill>
            <a:srgbClr val="D1D2F7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210DB3"/>
                </a:solidFill>
                <a:latin typeface="나눔고딕 ExtraBold" pitchFamily="50" charset="-127"/>
                <a:ea typeface="나눔고딕 ExtraBold" pitchFamily="50" charset="-127"/>
              </a:rPr>
              <a:t>→  모르는 사람이 주는 음식물과 음료는 먹지 </a:t>
            </a:r>
            <a:r>
              <a:rPr lang="ko-KR" altLang="en-US" sz="1400" dirty="0" smtClean="0">
                <a:solidFill>
                  <a:srgbClr val="210DB3"/>
                </a:solidFill>
                <a:latin typeface="나눔고딕 ExtraBold" pitchFamily="50" charset="-127"/>
                <a:ea typeface="나눔고딕 ExtraBold" pitchFamily="50" charset="-127"/>
              </a:rPr>
              <a:t> 말 것</a:t>
            </a:r>
            <a:endParaRPr lang="ko-KR" altLang="en-US" sz="1400" dirty="0">
              <a:solidFill>
                <a:srgbClr val="210DB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6549" y="3632972"/>
            <a:ext cx="5367413" cy="307777"/>
          </a:xfrm>
          <a:prstGeom prst="rect">
            <a:avLst/>
          </a:prstGeom>
          <a:solidFill>
            <a:srgbClr val="D1D2F7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210DB3"/>
                </a:solidFill>
                <a:latin typeface="나눔고딕 ExtraBold" pitchFamily="50" charset="-127"/>
                <a:ea typeface="나눔고딕 ExtraBold" pitchFamily="50" charset="-127"/>
              </a:rPr>
              <a:t>→  길 안내해준다고 해도 따라가지 말고 지도에서 </a:t>
            </a:r>
            <a:r>
              <a:rPr lang="ko-KR" altLang="en-US" sz="1400" dirty="0" smtClean="0">
                <a:solidFill>
                  <a:srgbClr val="210DB3"/>
                </a:solidFill>
                <a:latin typeface="나눔고딕 ExtraBold" pitchFamily="50" charset="-127"/>
                <a:ea typeface="나눔고딕 ExtraBold" pitchFamily="50" charset="-127"/>
              </a:rPr>
              <a:t>확인  할 </a:t>
            </a:r>
            <a:r>
              <a:rPr lang="ko-KR" altLang="en-US" sz="1400" dirty="0" smtClean="0">
                <a:solidFill>
                  <a:srgbClr val="210DB3"/>
                </a:solidFill>
                <a:latin typeface="나눔고딕 ExtraBold" pitchFamily="50" charset="-127"/>
                <a:ea typeface="나눔고딕 ExtraBold" pitchFamily="50" charset="-127"/>
              </a:rPr>
              <a:t>것</a:t>
            </a:r>
            <a:endParaRPr lang="ko-KR" altLang="en-US" sz="1400" dirty="0">
              <a:solidFill>
                <a:srgbClr val="210DB3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238220"/>
            <a:ext cx="8394700" cy="5257872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373005" y="-1"/>
            <a:ext cx="803286" cy="1019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19061" y="142830"/>
            <a:ext cx="511178" cy="7302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15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endParaRPr lang="ko-KR" altLang="en-US" spc="-150" dirty="0"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58856" y="142830"/>
            <a:ext cx="2592421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알려주세요 </a:t>
            </a:r>
            <a:r>
              <a:rPr lang="en-US" altLang="ko-KR" spc="-15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pc="-15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22347" y="690525"/>
            <a:ext cx="2154264" cy="3651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EA8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8900" y="763551"/>
            <a:ext cx="2041197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나의 여행 일정을</a:t>
            </a:r>
            <a:endParaRPr lang="ko-KR" altLang="en-US" spc="-150" dirty="0">
              <a:solidFill>
                <a:srgbClr val="F15727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993726" y="1406646"/>
            <a:ext cx="7339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Tx/>
              <a:buBlip>
                <a:blip r:embed="rId2"/>
              </a:buBlip>
            </a:pP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여행 일정 등을 미리 가족과 친구들에게 알려 </a:t>
            </a:r>
            <a:endParaRPr lang="en-US" altLang="ko-KR" sz="2000" b="1" dirty="0" smtClean="0">
              <a:solidFill>
                <a:schemeClr val="accent4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</a:t>
            </a: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긴급상황 시 신속한 연락이 가능하도록 하세요</a:t>
            </a:r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dirty="0">
              <a:solidFill>
                <a:schemeClr val="accent4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Owner\바탕 화면\여행등록제-일정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090" y="2151045"/>
            <a:ext cx="5549976" cy="4327189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 descr="C:\Documents and Settings\Owner\바탕 화면\동행201308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3702" y="1530324"/>
            <a:ext cx="2105077" cy="110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238220"/>
            <a:ext cx="8394700" cy="5257872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92079" y="179343"/>
            <a:ext cx="4235512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해외여행 중 유용한 정보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55569" y="727038"/>
            <a:ext cx="2811501" cy="365130"/>
          </a:xfrm>
          <a:prstGeom prst="rect">
            <a:avLst/>
          </a:prstGeom>
          <a:solidFill>
            <a:srgbClr val="D1D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EA8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122" y="800064"/>
            <a:ext cx="2661923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소매치기를 방지를 위한 </a:t>
            </a:r>
            <a:r>
              <a:rPr lang="en-US" altLang="ko-KR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Tip</a:t>
            </a:r>
            <a:endParaRPr lang="ko-KR" altLang="en-US" spc="-150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139778" y="1639863"/>
            <a:ext cx="73391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Tx/>
              <a:buBlip>
                <a:blip r:embed="rId2"/>
              </a:buBlip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현금은 그날 사용할 만큼만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66700" indent="-266700"/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Blip>
                <a:blip r:embed="rId2"/>
              </a:buBlip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식당에서는 가방을 눈에 보이는 곳에 보관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66700" indent="-266700"/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Blip>
                <a:blip r:embed="rId2"/>
              </a:buBlip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여행경비를 분산하여 소지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66700" indent="-266700"/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Blip>
                <a:blip r:embed="rId2"/>
              </a:buBlip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걸을 때 가방을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x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자로 매는 것이 안전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66700" indent="-266700"/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Blip>
                <a:blip r:embed="rId2"/>
              </a:buBlip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모르는 사람이 말을 걸어 오거나 옷에 이물질을 묻히는 등   </a:t>
            </a:r>
          </a:p>
          <a:p>
            <a:pPr marL="266700" indent="-266700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주의를 끄는 행동을 할 시에 주의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endParaRPr lang="ko-KR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Blip>
                <a:blip r:embed="rId2"/>
              </a:buBlip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호텔 등 숙소에 있을 시 반드시 방범체인을 걸어놓고 문을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열기 전에 상대방을 확인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238220"/>
            <a:ext cx="8394700" cy="5257872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92079" y="179343"/>
            <a:ext cx="4235512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해외여행 중 유용한 정보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28596" y="727038"/>
            <a:ext cx="3030579" cy="365130"/>
          </a:xfrm>
          <a:prstGeom prst="rect">
            <a:avLst/>
          </a:prstGeom>
          <a:solidFill>
            <a:srgbClr val="D1D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EA8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622" y="800064"/>
            <a:ext cx="2884527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사건</a:t>
            </a:r>
            <a:r>
              <a:rPr lang="en-US" altLang="ko-KR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• </a:t>
            </a:r>
            <a:r>
              <a:rPr lang="ko-KR" altLang="en-US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사고 사례 </a:t>
            </a:r>
            <a:r>
              <a:rPr lang="en-US" altLang="ko-KR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pc="-150" dirty="0" err="1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보이스</a:t>
            </a:r>
            <a:r>
              <a:rPr lang="ko-KR" altLang="en-US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pc="-150" dirty="0" err="1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피싱</a:t>
            </a:r>
            <a:r>
              <a:rPr lang="en-US" altLang="ko-KR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pc="-150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139778" y="2041506"/>
            <a:ext cx="73391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Tx/>
              <a:buBlip>
                <a:blip r:embed="rId2"/>
              </a:buBlip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뉴욕으로 유학간 딸을 둔 이모씨는 한 남자로부터 </a:t>
            </a:r>
          </a:p>
          <a:p>
            <a:pPr marL="266700" indent="-266700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딸을 납치해 데리고 있다는 전화를 받음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66700" indent="-266700"/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Blip>
                <a:blip r:embed="rId2"/>
              </a:buBlip>
            </a:pP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Blip>
                <a:blip r:embed="rId2"/>
              </a:buBlip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남자는 딸 김모양의 목소리를 가장한 여자가 </a:t>
            </a:r>
          </a:p>
          <a:p>
            <a:pPr marL="266700" indent="-266700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“엄마 큰일났어 나쁜 사람한테 잡혀있어” 라는 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말과 함께 울음을 터트리는 소리를 들려준 후 </a:t>
            </a:r>
          </a:p>
          <a:p>
            <a:pPr marL="266700" indent="-266700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1,600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만원을 송금하라는 협박을 받음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238220"/>
            <a:ext cx="8394700" cy="5257872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92079" y="179343"/>
            <a:ext cx="4235512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해외여행 중 유용한 정보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28596" y="727038"/>
            <a:ext cx="3614787" cy="365130"/>
          </a:xfrm>
          <a:prstGeom prst="rect">
            <a:avLst/>
          </a:prstGeom>
          <a:solidFill>
            <a:srgbClr val="D1D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EA8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622" y="800064"/>
            <a:ext cx="3468735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사건</a:t>
            </a:r>
            <a:r>
              <a:rPr lang="en-US" altLang="ko-KR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• </a:t>
            </a:r>
            <a:r>
              <a:rPr lang="ko-KR" altLang="en-US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사고 사례 예방책 </a:t>
            </a:r>
            <a:r>
              <a:rPr lang="en-US" altLang="ko-KR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pc="-150" dirty="0" err="1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보이스</a:t>
            </a:r>
            <a:r>
              <a:rPr lang="ko-KR" altLang="en-US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pc="-150" dirty="0" err="1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피싱</a:t>
            </a:r>
            <a:r>
              <a:rPr lang="en-US" altLang="ko-KR" spc="-15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pc="-150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38135" y="1338450"/>
            <a:ext cx="8369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Tx/>
              <a:buBlip>
                <a:blip r:embed="rId2"/>
              </a:buBlip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사전에 가족들에게 현지주소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현지 연락처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친구의 연락처 등을 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  알려주고 연락처나 주소가 바뀌면 즉시 가족들에게 사전에 알려준다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66700" indent="-266700"/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Blip>
                <a:blip r:embed="rId2"/>
              </a:buBlip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SNS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사이트 등에 개인정보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연락처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주소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가족사항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 노출 되지 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 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않도록 주의한다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66700" indent="-266700"/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Blip>
                <a:blip r:embed="rId2"/>
              </a:buBlip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상세 가족사항에 대해 모르는 사람에게 알려주는 것은 가능한 자제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 </a:t>
            </a:r>
          </a:p>
          <a:p>
            <a:pPr marL="266700" indent="-266700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 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특히 집전화 번호 등 가족 연락처는 알려주는 것을 자제하시기 바랍니다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66700" indent="-266700"/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Blip>
                <a:blip r:embed="rId2"/>
              </a:buBlip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④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가족에게 정기적으로 연락하며 여행 등으로 장기간 연락이 불가능할 경우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</a:p>
          <a:p>
            <a:pPr marL="266700" indent="-266700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  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사전에 가족에게 알려주시기 바랍니다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66700" indent="-266700"/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Blip>
                <a:blip r:embed="rId2"/>
              </a:buBlip>
            </a:pP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Blip>
                <a:blip r:embed="rId2"/>
              </a:buBlip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⑤ </a:t>
            </a:r>
            <a:r>
              <a:rPr lang="ko-KR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보이스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피싱으로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의심되는 전화를 받았을 때는 당황하지 마시고 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  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대사관이나 영사관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영사콜센터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등 관계 당국에 신고하여 주시기 바랍니다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66700" indent="-266700">
              <a:buFontTx/>
              <a:buBlip>
                <a:blip r:embed="rId2"/>
              </a:buBlip>
            </a:pP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Blip>
                <a:blip r:embed="rId2"/>
              </a:buBlip>
            </a:pP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057" y="3976696"/>
            <a:ext cx="3724326" cy="73026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5630877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5886468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142059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6397650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6653241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6908832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7164423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7420014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/>
          <p:cNvSpPr/>
          <p:nvPr/>
        </p:nvSpPr>
        <p:spPr>
          <a:xfrm>
            <a:off x="7675605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/>
          <p:cNvSpPr/>
          <p:nvPr/>
        </p:nvSpPr>
        <p:spPr>
          <a:xfrm>
            <a:off x="7931196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/>
          <p:cNvSpPr/>
          <p:nvPr/>
        </p:nvSpPr>
        <p:spPr>
          <a:xfrm>
            <a:off x="8186787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8442378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8697969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8953560" y="3976696"/>
            <a:ext cx="182565" cy="730260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-1" y="3976696"/>
            <a:ext cx="358775" cy="1131902"/>
          </a:xfrm>
          <a:prstGeom prst="rect">
            <a:avLst/>
          </a:prstGeom>
          <a:solidFill>
            <a:srgbClr val="2D3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5570" y="4816494"/>
            <a:ext cx="3651300" cy="29210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latin typeface="HY헤드라인M" pitchFamily="18" charset="-127"/>
                <a:ea typeface="HY헤드라인M" pitchFamily="18" charset="-127"/>
              </a:rPr>
              <a:t>안전한 해외체류를 위한  준비</a:t>
            </a:r>
            <a:endParaRPr lang="ko-KR" altLang="en-US" spc="-15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539750" y="836577"/>
            <a:ext cx="8394700" cy="5659515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pic>
        <p:nvPicPr>
          <p:cNvPr id="12" name="그림 1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9811">
            <a:off x="399253" y="2190295"/>
            <a:ext cx="5292969" cy="2801714"/>
          </a:xfrm>
          <a:prstGeom prst="rect">
            <a:avLst/>
          </a:prstGeom>
        </p:spPr>
      </p:pic>
      <p:pic>
        <p:nvPicPr>
          <p:cNvPr id="1026" name="Picture 2" descr="D:\재보과 업무용\1. 재외국민보호과\1.주요업무\1.2013\PPT\강의-출장\샘물교회-공항사진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8052" y="3354590"/>
            <a:ext cx="4077677" cy="2995450"/>
          </a:xfrm>
          <a:prstGeom prst="rect">
            <a:avLst/>
          </a:prstGeom>
          <a:noFill/>
        </p:spPr>
      </p:pic>
      <p:pic>
        <p:nvPicPr>
          <p:cNvPr id="10" name="그림 9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149" y="2808279"/>
            <a:ext cx="1497033" cy="1497033"/>
          </a:xfrm>
          <a:prstGeom prst="rect">
            <a:avLst/>
          </a:prstGeom>
        </p:spPr>
      </p:pic>
      <p:pic>
        <p:nvPicPr>
          <p:cNvPr id="11" name="그림 10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286" y="1019142"/>
            <a:ext cx="3321045" cy="907971"/>
          </a:xfrm>
          <a:prstGeom prst="rect">
            <a:avLst/>
          </a:prstGeom>
        </p:spPr>
      </p:pic>
      <p:pic>
        <p:nvPicPr>
          <p:cNvPr id="13" name="그림 12" descr="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343" y="3867156"/>
            <a:ext cx="1533546" cy="1533546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078" y="179343"/>
            <a:ext cx="4673669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홍보를 통한 </a:t>
            </a:r>
            <a:r>
              <a:rPr lang="en-US" altLang="ko-KR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여행안전의식</a:t>
            </a:r>
            <a:r>
              <a:rPr lang="en-US" altLang="ko-KR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제고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128681"/>
            <a:ext cx="8394700" cy="5367411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373005" y="-1"/>
            <a:ext cx="803286" cy="1019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19061" y="142830"/>
            <a:ext cx="511178" cy="7302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15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pc="-150" dirty="0"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1285831" y="690525"/>
            <a:ext cx="2774988" cy="3651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xtBox 104"/>
          <p:cNvSpPr txBox="1"/>
          <p:nvPr/>
        </p:nvSpPr>
        <p:spPr>
          <a:xfrm>
            <a:off x="1362381" y="759348"/>
            <a:ext cx="2588898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사건</a:t>
            </a:r>
            <a:r>
              <a:rPr lang="ko-KR" altLang="en-US" spc="-15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/>
                <a:ea typeface="맑은 고딕"/>
              </a:rPr>
              <a:t>∙</a:t>
            </a:r>
            <a:r>
              <a:rPr lang="ko-KR" altLang="en-US" spc="-15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사고 시 영사조력범위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58856" y="142830"/>
            <a:ext cx="2592421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체크하세요 </a:t>
            </a:r>
            <a:r>
              <a:rPr lang="en-US" altLang="ko-KR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37" name="그림 22" descr="나뭇잎_0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94" y="1995466"/>
            <a:ext cx="14779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TextBox 137"/>
          <p:cNvSpPr txBox="1"/>
          <p:nvPr/>
        </p:nvSpPr>
        <p:spPr>
          <a:xfrm>
            <a:off x="1035106" y="2359004"/>
            <a:ext cx="12906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OTF ExtraBold" pitchFamily="34" charset="-127"/>
                <a:ea typeface="나눔고딕OTF ExtraBold" pitchFamily="34" charset="-127"/>
              </a:rPr>
              <a:t>경찰 신고 </a:t>
            </a:r>
            <a:endParaRPr lang="en-US" altLang="ko-KR" sz="2000" b="1" dirty="0">
              <a:solidFill>
                <a:schemeClr val="tx1">
                  <a:lumMod val="95000"/>
                  <a:lumOff val="5000"/>
                </a:schemeClr>
              </a:solidFill>
              <a:latin typeface="나눔고딕OTF ExtraBold" pitchFamily="34" charset="-127"/>
              <a:ea typeface="나눔고딕OTF ExtraBold" pitchFamily="34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OTF ExtraBold" pitchFamily="34" charset="-127"/>
                <a:ea typeface="나눔고딕OTF ExtraBold" pitchFamily="34" charset="-127"/>
              </a:rPr>
              <a:t>대행</a:t>
            </a:r>
          </a:p>
        </p:txBody>
      </p:sp>
      <p:pic>
        <p:nvPicPr>
          <p:cNvPr id="139" name="그림 29" descr="나뭇잎_0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619" y="1995466"/>
            <a:ext cx="14779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TextBox 139"/>
          <p:cNvSpPr txBox="1"/>
          <p:nvPr/>
        </p:nvSpPr>
        <p:spPr>
          <a:xfrm>
            <a:off x="2754369" y="2359004"/>
            <a:ext cx="9064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OTF ExtraBold" pitchFamily="34" charset="-127"/>
                <a:ea typeface="나눔고딕OTF ExtraBold" pitchFamily="34" charset="-127"/>
              </a:rPr>
              <a:t>항공권</a:t>
            </a:r>
            <a:endParaRPr lang="en-US" altLang="ko-KR" sz="2000" b="1" dirty="0">
              <a:solidFill>
                <a:schemeClr val="tx1">
                  <a:lumMod val="95000"/>
                  <a:lumOff val="5000"/>
                </a:schemeClr>
              </a:solidFill>
              <a:latin typeface="나눔고딕OTF ExtraBold" pitchFamily="34" charset="-127"/>
              <a:ea typeface="나눔고딕OTF ExtraBold" pitchFamily="34" charset="-127"/>
            </a:endParaRPr>
          </a:p>
          <a:p>
            <a:pPr algn="ctr">
              <a:defRPr/>
            </a:pPr>
            <a:r>
              <a:rPr lang="ko-KR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OTF ExtraBold" pitchFamily="34" charset="-127"/>
                <a:ea typeface="나눔고딕OTF ExtraBold" pitchFamily="34" charset="-127"/>
              </a:rPr>
              <a:t>재발행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pic>
        <p:nvPicPr>
          <p:cNvPr id="141" name="그림 31" descr="나뭇잎_0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244" y="1995466"/>
            <a:ext cx="14779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TextBox 141"/>
          <p:cNvSpPr txBox="1"/>
          <p:nvPr/>
        </p:nvSpPr>
        <p:spPr>
          <a:xfrm>
            <a:off x="4183119" y="2459016"/>
            <a:ext cx="1219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OTF ExtraBold" pitchFamily="34" charset="-127"/>
                <a:ea typeface="나눔고딕OTF ExtraBold" pitchFamily="34" charset="-127"/>
              </a:rPr>
              <a:t>숙소 제공</a:t>
            </a:r>
          </a:p>
        </p:txBody>
      </p:sp>
      <p:pic>
        <p:nvPicPr>
          <p:cNvPr id="143" name="그림 35" descr="나뭇잎_0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1869" y="1995466"/>
            <a:ext cx="14779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TextBox 143"/>
          <p:cNvSpPr txBox="1"/>
          <p:nvPr/>
        </p:nvSpPr>
        <p:spPr>
          <a:xfrm>
            <a:off x="5749981" y="2459016"/>
            <a:ext cx="1219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OTF ExtraBold" pitchFamily="34" charset="-127"/>
                <a:ea typeface="나눔고딕OTF ExtraBold" pitchFamily="34" charset="-127"/>
              </a:rPr>
              <a:t>현금 대부</a:t>
            </a:r>
          </a:p>
        </p:txBody>
      </p:sp>
      <p:pic>
        <p:nvPicPr>
          <p:cNvPr id="145" name="그림 37" descr="나뭇잎_0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3494" y="1995466"/>
            <a:ext cx="14779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TextBox 145"/>
          <p:cNvSpPr txBox="1"/>
          <p:nvPr/>
        </p:nvSpPr>
        <p:spPr>
          <a:xfrm>
            <a:off x="7183494" y="2359004"/>
            <a:ext cx="14589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OTF ExtraBold" pitchFamily="34" charset="-127"/>
                <a:ea typeface="나눔고딕OTF ExtraBold" pitchFamily="34" charset="-127"/>
              </a:rPr>
              <a:t>여권 재발급</a:t>
            </a:r>
            <a:endParaRPr lang="en-US" altLang="ko-KR" sz="2000" b="1" dirty="0">
              <a:solidFill>
                <a:schemeClr val="tx1">
                  <a:lumMod val="95000"/>
                  <a:lumOff val="5000"/>
                </a:schemeClr>
              </a:solidFill>
              <a:latin typeface="나눔고딕OTF ExtraBold" pitchFamily="34" charset="-127"/>
              <a:ea typeface="나눔고딕OTF ExtraBold" pitchFamily="34" charset="-127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OTF ExtraBold" pitchFamily="34" charset="-127"/>
                <a:ea typeface="나눔고딕OTF ExtraBold" pitchFamily="34" charset="-127"/>
              </a:rPr>
              <a:t>요청</a:t>
            </a:r>
          </a:p>
        </p:txBody>
      </p:sp>
      <p:sp>
        <p:nvSpPr>
          <p:cNvPr id="154" name="직사각형 153"/>
          <p:cNvSpPr/>
          <p:nvPr/>
        </p:nvSpPr>
        <p:spPr>
          <a:xfrm>
            <a:off x="920700" y="1309680"/>
            <a:ext cx="6973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Tx/>
              <a:buBlip>
                <a:blip r:embed="rId3"/>
              </a:buBlip>
            </a:pPr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소매치기</a:t>
            </a:r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여행 중 가방을 도난 당한 민원인이 대사관을 방문</a:t>
            </a:r>
            <a:endParaRPr lang="en-US" altLang="ko-KR" sz="2000" b="1" dirty="0">
              <a:solidFill>
                <a:schemeClr val="accent4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920700" y="3575052"/>
            <a:ext cx="6973983" cy="2755903"/>
            <a:chOff x="920700" y="3575052"/>
            <a:chExt cx="6973983" cy="2755903"/>
          </a:xfrm>
        </p:grpSpPr>
        <p:sp>
          <p:nvSpPr>
            <p:cNvPr id="155" name="직사각형 154"/>
            <p:cNvSpPr/>
            <p:nvPr/>
          </p:nvSpPr>
          <p:spPr>
            <a:xfrm>
              <a:off x="920700" y="3575052"/>
              <a:ext cx="69739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indent="-266700">
                <a:buFontTx/>
                <a:buBlip>
                  <a:blip r:embed="rId3"/>
                </a:buBlip>
              </a:pPr>
              <a:r>
                <a:rPr lang="en-US" altLang="ko-KR" sz="2000" b="1" dirty="0" smtClean="0">
                  <a:solidFill>
                    <a:schemeClr val="accent4">
                      <a:lumMod val="7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</a:t>
              </a:r>
              <a:r>
                <a:rPr lang="ko-KR" alt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체포</a:t>
              </a:r>
              <a:r>
                <a:rPr lang="en-US" altLang="ko-KR" sz="2000" b="1" dirty="0" smtClean="0">
                  <a:solidFill>
                    <a:schemeClr val="accent4">
                      <a:lumMod val="7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/</a:t>
              </a:r>
              <a:r>
                <a:rPr lang="ko-KR" alt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구금</a:t>
              </a:r>
              <a:r>
                <a:rPr lang="en-US" altLang="ko-KR" sz="2000" b="1" dirty="0" smtClean="0">
                  <a:solidFill>
                    <a:schemeClr val="accent4">
                      <a:lumMod val="7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) </a:t>
              </a:r>
              <a:r>
                <a:rPr lang="ko-KR" alt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수감자 또는 수감자 가족이 영사를 접촉</a:t>
              </a:r>
              <a:endParaRPr lang="en-US" altLang="ko-KR" sz="2000" b="1" dirty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grpSp>
          <p:nvGrpSpPr>
            <p:cNvPr id="3" name="그룹 58"/>
            <p:cNvGrpSpPr>
              <a:grpSpLocks/>
            </p:cNvGrpSpPr>
            <p:nvPr/>
          </p:nvGrpSpPr>
          <p:grpSpPr bwMode="auto">
            <a:xfrm>
              <a:off x="1746251" y="4187830"/>
              <a:ext cx="5929354" cy="2143125"/>
              <a:chOff x="1571604" y="4286256"/>
              <a:chExt cx="5929354" cy="2143140"/>
            </a:xfrm>
          </p:grpSpPr>
          <p:pic>
            <p:nvPicPr>
              <p:cNvPr id="159" name="그림 49" descr="효과_011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71604" y="4286256"/>
                <a:ext cx="2643206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0" name="TextBox 159"/>
              <p:cNvSpPr txBox="1"/>
              <p:nvPr/>
            </p:nvSpPr>
            <p:spPr>
              <a:xfrm>
                <a:off x="1857375" y="4435482"/>
                <a:ext cx="2000250" cy="7080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OTF ExtraBold" pitchFamily="34" charset="-127"/>
                    <a:ea typeface="나눔고딕OTF ExtraBold" pitchFamily="34" charset="-127"/>
                  </a:rPr>
                  <a:t>다른 수감자보다 나은 대우</a:t>
                </a:r>
              </a:p>
            </p:txBody>
          </p:sp>
          <p:pic>
            <p:nvPicPr>
              <p:cNvPr id="161" name="그림 52" descr="효과_011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57752" y="4286256"/>
                <a:ext cx="2643206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2" name="TextBox 161"/>
              <p:cNvSpPr txBox="1"/>
              <p:nvPr/>
            </p:nvSpPr>
            <p:spPr>
              <a:xfrm>
                <a:off x="5143500" y="4435482"/>
                <a:ext cx="2000250" cy="7080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OTF ExtraBold" pitchFamily="34" charset="-127"/>
                    <a:ea typeface="나눔고딕OTF ExtraBold" pitchFamily="34" charset="-127"/>
                  </a:rPr>
                  <a:t>변호사 및 </a:t>
                </a:r>
                <a:endParaRPr lang="en-US" altLang="ko-K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OTF ExtraBold" pitchFamily="34" charset="-127"/>
                  <a:ea typeface="나눔고딕OTF ExtraBold" pitchFamily="34" charset="-127"/>
                </a:endParaRPr>
              </a:p>
              <a:p>
                <a:pPr algn="ctr">
                  <a:defRPr/>
                </a:pPr>
                <a:r>
                  <a:rPr lang="ko-KR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OTF ExtraBold" pitchFamily="34" charset="-127"/>
                    <a:ea typeface="나눔고딕OTF ExtraBold" pitchFamily="34" charset="-127"/>
                  </a:rPr>
                  <a:t>통역사 선임</a:t>
                </a:r>
              </a:p>
            </p:txBody>
          </p:sp>
          <p:pic>
            <p:nvPicPr>
              <p:cNvPr id="163" name="그림 54" descr="효과_011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71604" y="5429264"/>
                <a:ext cx="2643206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" name="TextBox 163"/>
              <p:cNvSpPr txBox="1"/>
              <p:nvPr/>
            </p:nvSpPr>
            <p:spPr>
              <a:xfrm>
                <a:off x="1857375" y="5578490"/>
                <a:ext cx="2000250" cy="7080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OTF ExtraBold" pitchFamily="34" charset="-127"/>
                    <a:ea typeface="나눔고딕OTF ExtraBold" pitchFamily="34" charset="-127"/>
                  </a:rPr>
                  <a:t>영사의 </a:t>
                </a:r>
                <a:endParaRPr lang="en-US" altLang="ko-K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OTF ExtraBold" pitchFamily="34" charset="-127"/>
                  <a:ea typeface="나눔고딕OTF ExtraBold" pitchFamily="34" charset="-127"/>
                </a:endParaRPr>
              </a:p>
              <a:p>
                <a:pPr algn="ctr">
                  <a:defRPr/>
                </a:pPr>
                <a:r>
                  <a:rPr lang="ko-KR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OTF ExtraBold" pitchFamily="34" charset="-127"/>
                    <a:ea typeface="나눔고딕OTF ExtraBold" pitchFamily="34" charset="-127"/>
                  </a:rPr>
                  <a:t>재판 방청</a:t>
                </a:r>
              </a:p>
            </p:txBody>
          </p:sp>
          <p:pic>
            <p:nvPicPr>
              <p:cNvPr id="165" name="그림 56" descr="효과_011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57752" y="5429264"/>
                <a:ext cx="2643206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6" name="TextBox 165"/>
              <p:cNvSpPr txBox="1"/>
              <p:nvPr/>
            </p:nvSpPr>
            <p:spPr>
              <a:xfrm>
                <a:off x="5143500" y="5578490"/>
                <a:ext cx="2000250" cy="7080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OTF ExtraBold" pitchFamily="34" charset="-127"/>
                    <a:ea typeface="나눔고딕OTF ExtraBold" pitchFamily="34" charset="-127"/>
                  </a:rPr>
                  <a:t>보석금 협상 및</a:t>
                </a:r>
                <a:endParaRPr lang="en-US" altLang="ko-K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OTF ExtraBold" pitchFamily="34" charset="-127"/>
                  <a:ea typeface="나눔고딕OTF ExtraBold" pitchFamily="34" charset="-127"/>
                </a:endParaRPr>
              </a:p>
              <a:p>
                <a:pPr algn="ctr">
                  <a:defRPr/>
                </a:pPr>
                <a:r>
                  <a:rPr lang="ko-KR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OTF ExtraBold" pitchFamily="34" charset="-127"/>
                    <a:ea typeface="나눔고딕OTF ExtraBold" pitchFamily="34" charset="-127"/>
                  </a:rPr>
                  <a:t>감형 요청</a:t>
                </a:r>
              </a:p>
            </p:txBody>
          </p:sp>
        </p:grpSp>
      </p:grp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1124005" y="1857375"/>
            <a:ext cx="1357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600">
                <a:solidFill>
                  <a:srgbClr val="0033CC"/>
                </a:solidFill>
                <a:latin typeface="HelveticaNeue" pitchFamily="2" charset="0"/>
              </a:rPr>
              <a:t>X</a:t>
            </a:r>
            <a:endParaRPr lang="ko-KR" altLang="en-US" sz="9600">
              <a:solidFill>
                <a:srgbClr val="0033CC"/>
              </a:solidFill>
              <a:latin typeface="HelveticaNeue" pitchFamily="2" charset="0"/>
            </a:endParaRP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2695630" y="1857375"/>
            <a:ext cx="1357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600">
                <a:solidFill>
                  <a:srgbClr val="0033CC"/>
                </a:solidFill>
                <a:latin typeface="HelveticaNeue" pitchFamily="2" charset="0"/>
              </a:rPr>
              <a:t>X</a:t>
            </a:r>
            <a:endParaRPr lang="ko-KR" altLang="en-US" sz="9600">
              <a:solidFill>
                <a:srgbClr val="0033CC"/>
              </a:solidFill>
              <a:latin typeface="HelveticaNeue" pitchFamily="2" charset="0"/>
            </a:endParaRP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4267255" y="1857375"/>
            <a:ext cx="1357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600">
                <a:solidFill>
                  <a:srgbClr val="0033CC"/>
                </a:solidFill>
                <a:latin typeface="HelveticaNeue" pitchFamily="2" charset="0"/>
              </a:rPr>
              <a:t>X</a:t>
            </a:r>
            <a:endParaRPr lang="ko-KR" altLang="en-US" sz="9600">
              <a:solidFill>
                <a:srgbClr val="0033CC"/>
              </a:solidFill>
              <a:latin typeface="HelveticaNeue" pitchFamily="2" charset="0"/>
            </a:endParaRP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5838880" y="1857375"/>
            <a:ext cx="1357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600">
                <a:solidFill>
                  <a:srgbClr val="0033CC"/>
                </a:solidFill>
                <a:latin typeface="HelveticaNeue" pitchFamily="2" charset="0"/>
              </a:rPr>
              <a:t>X</a:t>
            </a:r>
            <a:endParaRPr lang="ko-KR" altLang="en-US" sz="9600">
              <a:solidFill>
                <a:srgbClr val="0033CC"/>
              </a:solidFill>
              <a:latin typeface="HelveticaNeue" pitchFamily="2" charset="0"/>
            </a:endParaRP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7339068" y="1857375"/>
            <a:ext cx="1285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600" dirty="0">
                <a:solidFill>
                  <a:srgbClr val="FF0000"/>
                </a:solidFill>
                <a:latin typeface="HelveticaNeue" pitchFamily="2" charset="0"/>
              </a:rPr>
              <a:t>O</a:t>
            </a:r>
            <a:endParaRPr lang="ko-KR" altLang="en-US" sz="9600" dirty="0">
              <a:solidFill>
                <a:srgbClr val="FF0000"/>
              </a:solidFill>
              <a:latin typeface="HelveticaNeue" pitchFamily="2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490759" y="3867156"/>
            <a:ext cx="1357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600" dirty="0">
                <a:solidFill>
                  <a:srgbClr val="0033CC"/>
                </a:solidFill>
                <a:latin typeface="HelveticaNeue" pitchFamily="2" charset="0"/>
              </a:rPr>
              <a:t>X</a:t>
            </a:r>
            <a:endParaRPr lang="ko-KR" altLang="en-US" sz="9600" dirty="0">
              <a:solidFill>
                <a:srgbClr val="0033CC"/>
              </a:solidFill>
              <a:latin typeface="HelveticaNeue" pitchFamily="2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776884" y="3867156"/>
            <a:ext cx="1357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600" dirty="0">
                <a:solidFill>
                  <a:srgbClr val="0033CC"/>
                </a:solidFill>
                <a:latin typeface="HelveticaNeue" pitchFamily="2" charset="0"/>
              </a:rPr>
              <a:t>X</a:t>
            </a:r>
            <a:endParaRPr lang="ko-KR" altLang="en-US" sz="9600" dirty="0">
              <a:solidFill>
                <a:srgbClr val="0033CC"/>
              </a:solidFill>
              <a:latin typeface="HelveticaNeue" pitchFamily="2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490759" y="5081593"/>
            <a:ext cx="1357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600">
                <a:solidFill>
                  <a:srgbClr val="FF0000"/>
                </a:solidFill>
                <a:latin typeface="HelveticaNeue" pitchFamily="2" charset="0"/>
              </a:rPr>
              <a:t>O</a:t>
            </a:r>
            <a:endParaRPr lang="ko-KR" altLang="en-US" sz="9600">
              <a:solidFill>
                <a:srgbClr val="FF0000"/>
              </a:solidFill>
              <a:latin typeface="HelveticaNeue" pitchFamily="2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776884" y="5010156"/>
            <a:ext cx="1357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600">
                <a:solidFill>
                  <a:srgbClr val="0033CC"/>
                </a:solidFill>
                <a:latin typeface="HelveticaNeue" pitchFamily="2" charset="0"/>
              </a:rPr>
              <a:t>X</a:t>
            </a:r>
            <a:endParaRPr lang="ko-KR" altLang="en-US" sz="9600">
              <a:solidFill>
                <a:srgbClr val="0033CC"/>
              </a:solidFill>
              <a:latin typeface="HelveticaNeue" pitchFamily="2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allAtOnce"/>
      <p:bldP spid="179" grpId="0" build="allAtOnce"/>
      <p:bldP spid="180" grpId="0" build="allAtOnce"/>
      <p:bldP spid="181" grpId="0" build="allAtOnce"/>
      <p:bldP spid="182" grpId="0" build="allAtOnce"/>
      <p:bldP spid="43" grpId="0" build="allAtOnce"/>
      <p:bldP spid="44" grpId="0" build="allAtOnce"/>
      <p:bldP spid="45" grpId="0" build="allAtOnce"/>
      <p:bldP spid="4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128681"/>
            <a:ext cx="8394700" cy="5367411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373005" y="-1"/>
            <a:ext cx="803286" cy="1019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19061" y="142830"/>
            <a:ext cx="511178" cy="7302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15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pc="-150" dirty="0"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362382" y="759348"/>
            <a:ext cx="1643080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해외안전여행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038454" y="686323"/>
            <a:ext cx="175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www.0404.go.kr</a:t>
            </a:r>
            <a:endParaRPr lang="ko-KR" altLang="en-US" dirty="0">
              <a:solidFill>
                <a:srgbClr val="F15727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58856" y="142830"/>
            <a:ext cx="2592421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클릭하세요 </a:t>
            </a:r>
            <a:r>
              <a:rPr lang="en-US" altLang="ko-KR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1" name="그림 11" descr="hom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9" y="2333610"/>
            <a:ext cx="4692654" cy="302210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13" name="그림 112" descr="외교부-국가별안전정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7130" y="1274733"/>
            <a:ext cx="3896641" cy="50322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직사각형 12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274733"/>
            <a:ext cx="8394700" cy="5221359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373005" y="-1"/>
            <a:ext cx="803286" cy="1019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19061" y="142830"/>
            <a:ext cx="511178" cy="7302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15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endParaRPr lang="ko-KR" altLang="en-US" spc="-150" dirty="0"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58856" y="142830"/>
            <a:ext cx="2592421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확인하세요 </a:t>
            </a:r>
            <a:r>
              <a:rPr lang="en-US" altLang="ko-KR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285830" y="690525"/>
            <a:ext cx="3614787" cy="3651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xtBox 104"/>
          <p:cNvSpPr txBox="1"/>
          <p:nvPr/>
        </p:nvSpPr>
        <p:spPr>
          <a:xfrm>
            <a:off x="1362382" y="763551"/>
            <a:ext cx="1643080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여행경보단계</a:t>
            </a:r>
            <a:endParaRPr lang="ko-KR" altLang="en-US" spc="-150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8490" y="544473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>
                <a:solidFill>
                  <a:srgbClr val="0070C0"/>
                </a:solidFill>
                <a:latin typeface="Times New Roman" pitchFamily="18" charset="0"/>
                <a:ea typeface="나눔고딕 ExtraBold" pitchFamily="50" charset="-127"/>
                <a:cs typeface="Times New Roman" pitchFamily="18" charset="0"/>
              </a:rPr>
              <a:t>1  </a:t>
            </a:r>
            <a:r>
              <a:rPr lang="en-US" altLang="ko-KR" sz="3600" b="1" dirty="0" smtClean="0">
                <a:solidFill>
                  <a:srgbClr val="FFFF00"/>
                </a:solidFill>
                <a:latin typeface="Times New Roman" pitchFamily="18" charset="0"/>
                <a:ea typeface="나눔고딕 ExtraBold" pitchFamily="50" charset="-127"/>
                <a:cs typeface="Times New Roman" pitchFamily="18" charset="0"/>
              </a:rPr>
              <a:t>2</a:t>
            </a:r>
            <a:r>
              <a:rPr lang="en-US" altLang="ko-KR" sz="3600" b="1" dirty="0" smtClean="0">
                <a:solidFill>
                  <a:srgbClr val="0070C0"/>
                </a:solidFill>
                <a:latin typeface="Times New Roman" pitchFamily="18" charset="0"/>
                <a:ea typeface="나눔고딕 ExtraBold" pitchFamily="50" charset="-127"/>
                <a:cs typeface="Times New Roman" pitchFamily="18" charset="0"/>
              </a:rPr>
              <a:t>  </a:t>
            </a:r>
            <a:r>
              <a:rPr lang="en-US" altLang="ko-KR" sz="3600" b="1" dirty="0" smtClean="0">
                <a:solidFill>
                  <a:srgbClr val="FF8000"/>
                </a:solidFill>
                <a:latin typeface="Times New Roman" pitchFamily="18" charset="0"/>
                <a:ea typeface="나눔고딕 ExtraBold" pitchFamily="50" charset="-127"/>
                <a:cs typeface="Times New Roman" pitchFamily="18" charset="0"/>
              </a:rPr>
              <a:t>3</a:t>
            </a:r>
            <a:r>
              <a:rPr lang="en-US" altLang="ko-KR" sz="3600" b="1" dirty="0" smtClean="0">
                <a:solidFill>
                  <a:srgbClr val="0070C0"/>
                </a:solidFill>
                <a:latin typeface="Times New Roman" pitchFamily="18" charset="0"/>
                <a:ea typeface="나눔고딕 ExtraBold" pitchFamily="50" charset="-127"/>
                <a:cs typeface="Times New Roman" pitchFamily="18" charset="0"/>
              </a:rPr>
              <a:t>  </a:t>
            </a:r>
            <a:r>
              <a:rPr lang="en-US" altLang="ko-KR" sz="3600" b="1" dirty="0" smtClean="0">
                <a:solidFill>
                  <a:srgbClr val="C00000"/>
                </a:solidFill>
                <a:latin typeface="Times New Roman" pitchFamily="18" charset="0"/>
                <a:ea typeface="나눔고딕 ExtraBold" pitchFamily="50" charset="-127"/>
                <a:cs typeface="Times New Roman" pitchFamily="18" charset="0"/>
              </a:rPr>
              <a:t>4</a:t>
            </a:r>
            <a:endParaRPr lang="ko-KR" altLang="en-US" sz="3600" b="1" dirty="0">
              <a:solidFill>
                <a:srgbClr val="C00000"/>
              </a:solidFill>
              <a:latin typeface="Times New Roman" pitchFamily="18" charset="0"/>
              <a:ea typeface="나눔고딕 ExtraBold" pitchFamily="50" charset="-127"/>
              <a:cs typeface="Times New Roman" pitchFamily="18" charset="0"/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22" y="1749402"/>
            <a:ext cx="4755069" cy="163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41" name="그룹 40"/>
          <p:cNvGrpSpPr/>
          <p:nvPr/>
        </p:nvGrpSpPr>
        <p:grpSpPr>
          <a:xfrm>
            <a:off x="5521338" y="1566837"/>
            <a:ext cx="3212245" cy="2081241"/>
            <a:chOff x="1023495" y="1775749"/>
            <a:chExt cx="4636815" cy="3004232"/>
          </a:xfrm>
        </p:grpSpPr>
        <p:sp>
          <p:nvSpPr>
            <p:cNvPr id="37" name="Line 136"/>
            <p:cNvSpPr>
              <a:spLocks noChangeShapeType="1"/>
            </p:cNvSpPr>
            <p:nvPr/>
          </p:nvSpPr>
          <p:spPr bwMode="auto">
            <a:xfrm>
              <a:off x="3659175" y="3246435"/>
              <a:ext cx="365130" cy="463192"/>
            </a:xfrm>
            <a:prstGeom prst="line">
              <a:avLst/>
            </a:prstGeom>
            <a:noFill/>
            <a:ln w="19050" cap="rnd">
              <a:solidFill>
                <a:srgbClr val="80808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kern="1200">
                <a:solidFill>
                  <a:srgbClr val="000000"/>
                </a:solidFill>
                <a:latin typeface="굴림" charset="-127"/>
                <a:ea typeface="굴림" charset="-127"/>
                <a:cs typeface="+mn-cs"/>
              </a:endParaRPr>
            </a:p>
          </p:txBody>
        </p:sp>
        <p:grpSp>
          <p:nvGrpSpPr>
            <p:cNvPr id="2" name="그룹 40"/>
            <p:cNvGrpSpPr/>
            <p:nvPr/>
          </p:nvGrpSpPr>
          <p:grpSpPr>
            <a:xfrm>
              <a:off x="1023495" y="1775749"/>
              <a:ext cx="4636815" cy="3004232"/>
              <a:chOff x="1023495" y="1775749"/>
              <a:chExt cx="4636815" cy="3004232"/>
            </a:xfrm>
          </p:grpSpPr>
          <p:sp>
            <p:nvSpPr>
              <p:cNvPr id="72" name="Oval 127"/>
              <p:cNvSpPr>
                <a:spLocks noChangeArrowheads="1"/>
              </p:cNvSpPr>
              <p:nvPr/>
            </p:nvSpPr>
            <p:spPr bwMode="auto">
              <a:xfrm>
                <a:off x="1807756" y="3657367"/>
                <a:ext cx="1121159" cy="1122614"/>
              </a:xfrm>
              <a:prstGeom prst="ellipse">
                <a:avLst/>
              </a:prstGeom>
              <a:solidFill>
                <a:srgbClr val="FFFF00"/>
              </a:solidFill>
              <a:ln w="19050" cap="rnd" algn="ctr">
                <a:solidFill>
                  <a:srgbClr val="96969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74" name="Oval 130"/>
              <p:cNvSpPr>
                <a:spLocks noChangeArrowheads="1"/>
              </p:cNvSpPr>
              <p:nvPr/>
            </p:nvSpPr>
            <p:spPr bwMode="auto">
              <a:xfrm>
                <a:off x="1035894" y="2195390"/>
                <a:ext cx="1124071" cy="1124071"/>
              </a:xfrm>
              <a:prstGeom prst="ellipse">
                <a:avLst/>
              </a:prstGeom>
              <a:solidFill>
                <a:srgbClr val="5685E4"/>
              </a:solidFill>
              <a:ln w="19050" cap="rnd" algn="ctr">
                <a:solidFill>
                  <a:srgbClr val="96969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R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dirty="0" smtClean="0">
                  <a:solidFill>
                    <a:srgbClr val="0070C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75" name="Oval 131"/>
              <p:cNvSpPr>
                <a:spLocks noChangeArrowheads="1"/>
              </p:cNvSpPr>
              <p:nvPr/>
            </p:nvSpPr>
            <p:spPr bwMode="auto">
              <a:xfrm>
                <a:off x="4536239" y="2183763"/>
                <a:ext cx="1124071" cy="1124071"/>
              </a:xfrm>
              <a:prstGeom prst="ellipse">
                <a:avLst/>
              </a:prstGeom>
              <a:solidFill>
                <a:srgbClr val="C00000"/>
              </a:solidFill>
              <a:ln w="19050" cap="rnd" algn="ctr">
                <a:solidFill>
                  <a:srgbClr val="96969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76" name="Oval 132"/>
              <p:cNvSpPr>
                <a:spLocks noChangeArrowheads="1"/>
              </p:cNvSpPr>
              <p:nvPr/>
            </p:nvSpPr>
            <p:spPr bwMode="auto">
              <a:xfrm>
                <a:off x="3773088" y="3619397"/>
                <a:ext cx="1124071" cy="1124071"/>
              </a:xfrm>
              <a:prstGeom prst="ellipse">
                <a:avLst/>
              </a:prstGeom>
              <a:solidFill>
                <a:srgbClr val="FF8000"/>
              </a:solidFill>
              <a:ln w="19050" cap="rnd" algn="ctr">
                <a:solidFill>
                  <a:srgbClr val="96969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mtClean="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77" name="Line 133"/>
              <p:cNvSpPr>
                <a:spLocks noChangeShapeType="1"/>
              </p:cNvSpPr>
              <p:nvPr/>
            </p:nvSpPr>
            <p:spPr bwMode="auto">
              <a:xfrm flipH="1">
                <a:off x="2159965" y="2744343"/>
                <a:ext cx="495057" cy="0"/>
              </a:xfrm>
              <a:prstGeom prst="line">
                <a:avLst/>
              </a:prstGeom>
              <a:noFill/>
              <a:ln w="19050" cap="rnd">
                <a:solidFill>
                  <a:srgbClr val="808080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kern="1200">
                  <a:solidFill>
                    <a:srgbClr val="000000"/>
                  </a:solidFill>
                  <a:latin typeface="굴림" charset="-127"/>
                  <a:ea typeface="굴림" charset="-127"/>
                  <a:cs typeface="+mn-cs"/>
                </a:endParaRPr>
              </a:p>
            </p:txBody>
          </p:sp>
          <p:sp>
            <p:nvSpPr>
              <p:cNvPr id="78" name="Line 134"/>
              <p:cNvSpPr>
                <a:spLocks noChangeShapeType="1"/>
              </p:cNvSpPr>
              <p:nvPr/>
            </p:nvSpPr>
            <p:spPr bwMode="auto">
              <a:xfrm flipH="1">
                <a:off x="4041182" y="2744343"/>
                <a:ext cx="495057" cy="0"/>
              </a:xfrm>
              <a:prstGeom prst="line">
                <a:avLst/>
              </a:prstGeom>
              <a:noFill/>
              <a:ln w="19050" cap="rnd">
                <a:solidFill>
                  <a:srgbClr val="808080"/>
                </a:solidFill>
                <a:prstDash val="sysDot"/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kern="1200">
                  <a:solidFill>
                    <a:srgbClr val="000000"/>
                  </a:solidFill>
                  <a:latin typeface="굴림" charset="-127"/>
                  <a:ea typeface="굴림" charset="-127"/>
                  <a:cs typeface="+mn-cs"/>
                </a:endParaRPr>
              </a:p>
            </p:txBody>
          </p:sp>
          <p:sp>
            <p:nvSpPr>
              <p:cNvPr id="80" name="Line 136"/>
              <p:cNvSpPr>
                <a:spLocks noChangeShapeType="1"/>
              </p:cNvSpPr>
              <p:nvPr/>
            </p:nvSpPr>
            <p:spPr bwMode="auto">
              <a:xfrm flipH="1">
                <a:off x="2563785" y="3209922"/>
                <a:ext cx="401643" cy="474669"/>
              </a:xfrm>
              <a:prstGeom prst="line">
                <a:avLst/>
              </a:prstGeom>
              <a:noFill/>
              <a:ln w="19050" cap="rnd">
                <a:solidFill>
                  <a:srgbClr val="808080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l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kern="1200">
                  <a:solidFill>
                    <a:srgbClr val="000000"/>
                  </a:solidFill>
                  <a:latin typeface="굴림" charset="-127"/>
                  <a:ea typeface="굴림" charset="-127"/>
                  <a:cs typeface="+mn-cs"/>
                </a:endParaRPr>
              </a:p>
            </p:txBody>
          </p:sp>
          <p:sp>
            <p:nvSpPr>
              <p:cNvPr id="82" name="Oval 140"/>
              <p:cNvSpPr>
                <a:spLocks noChangeArrowheads="1"/>
              </p:cNvSpPr>
              <p:nvPr/>
            </p:nvSpPr>
            <p:spPr bwMode="auto">
              <a:xfrm>
                <a:off x="2379796" y="1775749"/>
                <a:ext cx="1936614" cy="193864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charset="-127"/>
                  <a:ea typeface="굴림" charset="-127"/>
                  <a:cs typeface="+mn-cs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198655" y="2446215"/>
                <a:ext cx="2293224" cy="561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ko-KR" altLang="en-US" spc="-150" dirty="0" smtClean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여행경보단계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023495" y="2365006"/>
                <a:ext cx="1138648" cy="56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800" b="1" spc="-150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1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784372" y="3860813"/>
                <a:ext cx="1138648" cy="56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800" b="1" spc="-150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768713" y="3815485"/>
                <a:ext cx="1138648" cy="56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800" b="1" spc="-150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3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535487" y="2387955"/>
                <a:ext cx="1102134" cy="56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800" b="1" spc="-150" dirty="0" smtClean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4</a:t>
                </a:r>
              </a:p>
            </p:txBody>
          </p:sp>
        </p:grpSp>
      </p:grpSp>
      <p:sp>
        <p:nvSpPr>
          <p:cNvPr id="43" name="직사각형 42"/>
          <p:cNvSpPr/>
          <p:nvPr/>
        </p:nvSpPr>
        <p:spPr>
          <a:xfrm>
            <a:off x="912573" y="3976695"/>
            <a:ext cx="7383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>
              <a:buFontTx/>
              <a:buBlip>
                <a:blip r:embed="rId3"/>
              </a:buBlip>
            </a:pP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목적지의 여행경보단계 확인은 안전한 해외여행의 첫걸음입니다</a:t>
            </a:r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dirty="0">
              <a:solidFill>
                <a:schemeClr val="accent4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713" y="4722868"/>
            <a:ext cx="8113100" cy="144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2" name="직사각형 31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128681"/>
            <a:ext cx="8394700" cy="5367411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373005" y="-1"/>
            <a:ext cx="803286" cy="1019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19061" y="142830"/>
            <a:ext cx="511178" cy="7302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15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endParaRPr lang="ko-KR" altLang="en-US" spc="-150" dirty="0"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58856" y="142830"/>
            <a:ext cx="2592421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활용하세요 </a:t>
            </a:r>
            <a:r>
              <a:rPr lang="en-US" altLang="ko-KR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951279" y="690525"/>
            <a:ext cx="3140118" cy="3651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EA89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362382" y="759348"/>
            <a:ext cx="5692502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해외안전여행 </a:t>
            </a:r>
            <a:r>
              <a:rPr lang="ko-KR" altLang="en-US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앱</a:t>
            </a:r>
            <a:r>
              <a:rPr lang="ko-KR" altLang="en-US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pc="-150" dirty="0" err="1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 영사핫라인</a:t>
            </a:r>
            <a:r>
              <a:rPr lang="en-US" altLang="ko-KR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  <a:endParaRPr lang="ko-KR" altLang="en-US" spc="-150" dirty="0">
              <a:solidFill>
                <a:srgbClr val="F15727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" name="그림 10" descr="7570586325F87A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6046" y="1552379"/>
            <a:ext cx="2531923" cy="450555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그림 11" descr="0B5928326EBE4F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10" y="1546029"/>
            <a:ext cx="2531922" cy="450555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" name="그림 12" descr="2B497CB95143818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648" y="1543655"/>
            <a:ext cx="2538465" cy="451428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238220"/>
            <a:ext cx="8394700" cy="5257872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373005" y="-1"/>
            <a:ext cx="803286" cy="1019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19061" y="142830"/>
            <a:ext cx="511178" cy="7302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15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endParaRPr lang="ko-KR" altLang="en-US" spc="-150" dirty="0"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58856" y="142830"/>
            <a:ext cx="2592421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기억하세요 </a:t>
            </a:r>
            <a:r>
              <a:rPr lang="en-US" altLang="ko-KR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22343" y="690525"/>
            <a:ext cx="2994066" cy="3651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EA89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362384" y="759348"/>
            <a:ext cx="2880999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재외공관연락처</a:t>
            </a:r>
            <a:r>
              <a:rPr lang="en-US" altLang="ko-KR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  <a:endParaRPr lang="ko-KR" altLang="en-US" spc="-150" dirty="0">
              <a:solidFill>
                <a:srgbClr val="F15727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572000" y="690525"/>
            <a:ext cx="1935189" cy="3651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EA8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2042" y="763551"/>
            <a:ext cx="1822122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pc="-150" dirty="0" err="1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영사콜센터</a:t>
            </a:r>
            <a:r>
              <a:rPr lang="en-US" altLang="ko-KR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  <a:endParaRPr lang="ko-KR" altLang="en-US" spc="-150" dirty="0">
              <a:solidFill>
                <a:srgbClr val="F15727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9525" y="722836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3841741" y="3502025"/>
          <a:ext cx="4819716" cy="1058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54"/>
                <a:gridCol w="4142862"/>
              </a:tblGrid>
              <a:tr h="3529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국내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(02)3210-0404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5295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국외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/>
                        <a:t>현지국제전화코드</a:t>
                      </a:r>
                      <a:r>
                        <a:rPr lang="en-US" altLang="ko-KR" sz="1600" b="1" dirty="0" smtClean="0"/>
                        <a:t>: +800-2100-0404(</a:t>
                      </a:r>
                      <a:r>
                        <a:rPr lang="ko-KR" altLang="en-US" sz="1600" b="1" dirty="0" smtClean="0"/>
                        <a:t>무료</a:t>
                      </a:r>
                      <a:r>
                        <a:rPr lang="en-US" altLang="ko-KR" sz="1600" b="1" dirty="0" smtClean="0"/>
                        <a:t>)</a:t>
                      </a:r>
                      <a:endParaRPr lang="ko-KR" altLang="en-US" sz="1600" b="1" dirty="0"/>
                    </a:p>
                  </a:txBody>
                  <a:tcPr anchor="ctr"/>
                </a:tc>
              </a:tr>
              <a:tr h="35295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/>
                        <a:t>현지국제전화코드</a:t>
                      </a:r>
                      <a:r>
                        <a:rPr lang="en-US" altLang="ko-KR" sz="1600" b="1" dirty="0" smtClean="0"/>
                        <a:t>: +800-3210-0404(</a:t>
                      </a:r>
                      <a:r>
                        <a:rPr lang="ko-KR" altLang="en-US" sz="1600" b="1" dirty="0" smtClean="0"/>
                        <a:t>유료</a:t>
                      </a:r>
                      <a:r>
                        <a:rPr lang="en-US" altLang="ko-KR" sz="1600" b="1" dirty="0" smtClean="0"/>
                        <a:t>)</a:t>
                      </a:r>
                      <a:endParaRPr lang="ko-KR" altLang="en-US" sz="16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3695688" y="1735263"/>
            <a:ext cx="5075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Tx/>
              <a:buBlip>
                <a:blip r:embed="rId2"/>
              </a:buBlip>
            </a:pP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해외여행 중 긴급 상황이 발생하면 </a:t>
            </a:r>
            <a:endParaRPr lang="en-US" altLang="ko-KR" sz="2000" b="1" dirty="0" smtClean="0">
              <a:solidFill>
                <a:schemeClr val="accent4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/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24</a:t>
            </a: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시간 열려있는</a:t>
            </a:r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영사콜센터로</a:t>
            </a: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연락하세요</a:t>
            </a:r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dirty="0">
              <a:solidFill>
                <a:schemeClr val="accent4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3" name="그림 10" descr="7570586325F87A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674" y="1420785"/>
            <a:ext cx="2751001" cy="489540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1139778" y="3465513"/>
            <a:ext cx="2154267" cy="4016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 rot="5400000">
            <a:off x="1723986" y="3648081"/>
            <a:ext cx="1022363" cy="657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968480"/>
            <a:ext cx="8394700" cy="4527611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373005" y="-1"/>
            <a:ext cx="803286" cy="1019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19061" y="142830"/>
            <a:ext cx="511178" cy="7302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15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endParaRPr lang="ko-KR" altLang="en-US" spc="-150" dirty="0"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58856" y="142830"/>
            <a:ext cx="2592421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준비하세요 </a:t>
            </a:r>
            <a:r>
              <a:rPr lang="en-US" altLang="ko-KR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22343" y="690525"/>
            <a:ext cx="5988132" cy="3651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EA8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2385" y="763551"/>
            <a:ext cx="5875064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여권</a:t>
            </a:r>
            <a:r>
              <a:rPr lang="en-US" altLang="ko-KR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 비자</a:t>
            </a:r>
            <a:r>
              <a:rPr lang="en-US" altLang="ko-KR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여행자보험</a:t>
            </a:r>
            <a:r>
              <a:rPr lang="en-US" altLang="ko-KR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신분증</a:t>
            </a:r>
            <a:r>
              <a:rPr lang="en-US" altLang="ko-KR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사진</a:t>
            </a:r>
            <a:r>
              <a:rPr lang="en-US" altLang="ko-KR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각종사본</a:t>
            </a:r>
            <a:endParaRPr lang="ko-KR" altLang="en-US" spc="-150" dirty="0">
              <a:solidFill>
                <a:srgbClr val="F15727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58674">
            <a:off x="1023858" y="2535130"/>
            <a:ext cx="3301602" cy="315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직사각형 21"/>
          <p:cNvSpPr/>
          <p:nvPr/>
        </p:nvSpPr>
        <p:spPr>
          <a:xfrm>
            <a:off x="3951279" y="2333610"/>
            <a:ext cx="5842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Tx/>
              <a:buBlip>
                <a:blip r:embed="rId3"/>
              </a:buBlip>
            </a:pP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해외에서 예기치 못한 분실</a:t>
            </a:r>
            <a:r>
              <a:rPr lang="en-US" altLang="ko-KR" sz="28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</a:p>
          <a:p>
            <a:pPr marL="266700" indent="-266700"/>
            <a:r>
              <a:rPr lang="en-US" altLang="ko-KR" sz="28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질병 등 각종 사건</a:t>
            </a: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  <a:latin typeface="맑은 고딕"/>
                <a:ea typeface="맑은 고딕"/>
              </a:rPr>
              <a:t>∙사고에 </a:t>
            </a:r>
            <a:endParaRPr lang="en-US" altLang="ko-KR" sz="2800" b="1" dirty="0" smtClean="0">
              <a:solidFill>
                <a:schemeClr val="accent4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266700" indent="-266700"/>
            <a:r>
              <a:rPr lang="en-US" altLang="ko-KR" sz="2800" b="1" dirty="0" smtClean="0">
                <a:solidFill>
                  <a:schemeClr val="accent4">
                    <a:lumMod val="75000"/>
                  </a:schemeClr>
                </a:solidFill>
                <a:latin typeface="맑은 고딕"/>
                <a:ea typeface="맑은 고딕"/>
              </a:rPr>
              <a:t>  </a:t>
            </a:r>
            <a:r>
              <a:rPr lang="ko-KR" altLang="en-US" sz="2800" b="1" dirty="0" smtClean="0">
                <a:solidFill>
                  <a:schemeClr val="accent4">
                    <a:lumMod val="75000"/>
                  </a:schemeClr>
                </a:solidFill>
                <a:latin typeface="맑은 고딕"/>
                <a:ea typeface="맑은 고딕"/>
              </a:rPr>
              <a:t>처할 경우를 대비하세요</a:t>
            </a:r>
            <a:r>
              <a:rPr lang="en-US" altLang="ko-KR" sz="2800" b="1" dirty="0" smtClean="0">
                <a:solidFill>
                  <a:schemeClr val="accent4">
                    <a:lumMod val="75000"/>
                  </a:schemeClr>
                </a:solidFill>
                <a:latin typeface="맑은 고딕"/>
                <a:ea typeface="맑은 고딕"/>
              </a:rPr>
              <a:t>.</a:t>
            </a:r>
            <a:endParaRPr lang="en-US" altLang="ko-KR" sz="2800" b="1" dirty="0">
              <a:solidFill>
                <a:schemeClr val="accent4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539750" y="1238220"/>
            <a:ext cx="8394700" cy="5257872"/>
          </a:xfrm>
          <a:prstGeom prst="roundRect">
            <a:avLst>
              <a:gd name="adj" fmla="val 3104"/>
            </a:avLst>
          </a:prstGeom>
          <a:solidFill>
            <a:schemeClr val="bg1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373005" y="-1"/>
            <a:ext cx="803286" cy="10191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19061" y="142830"/>
            <a:ext cx="511178" cy="7302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pc="-15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endParaRPr lang="ko-KR" altLang="en-US" spc="-150" dirty="0">
              <a:solidFill>
                <a:schemeClr val="accent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58856" y="142830"/>
            <a:ext cx="2592421" cy="4746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준수하세요 </a:t>
            </a:r>
            <a:r>
              <a:rPr lang="en-US" altLang="ko-KR" spc="-150" dirty="0" smtClean="0">
                <a:solidFill>
                  <a:srgbClr val="210DB3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pc="-150" dirty="0">
              <a:solidFill>
                <a:srgbClr val="210DB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22343" y="690525"/>
            <a:ext cx="2482884" cy="3651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EA8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2385" y="763551"/>
            <a:ext cx="2369816" cy="25559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o-KR" altLang="en-US" spc="-150" dirty="0" smtClean="0">
                <a:solidFill>
                  <a:srgbClr val="F15727"/>
                </a:solidFill>
                <a:latin typeface="HY헤드라인M" pitchFamily="18" charset="-127"/>
                <a:ea typeface="HY헤드라인M" pitchFamily="18" charset="-127"/>
              </a:rPr>
              <a:t>현지법과규범</a:t>
            </a:r>
            <a:endParaRPr lang="ko-KR" altLang="en-US" spc="-150" dirty="0">
              <a:solidFill>
                <a:srgbClr val="F15727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" name="그림 13" descr="travel-2013080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264" y="2151045"/>
            <a:ext cx="4160192" cy="397991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5423376" y="2004993"/>
            <a:ext cx="2882010" cy="480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060818" y="1858941"/>
            <a:ext cx="1752624" cy="3286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EA892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47674" y="1493811"/>
            <a:ext cx="7448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Tx/>
              <a:buBlip>
                <a:blip r:embed="rId3"/>
              </a:buBlip>
            </a:pPr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“</a:t>
            </a: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로마에서는 로마법을 따르라</a:t>
            </a:r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!”</a:t>
            </a:r>
          </a:p>
          <a:p>
            <a:pPr marL="266700" indent="-266700"/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</a:t>
            </a: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국가별 안전정보를 통해 </a:t>
            </a:r>
            <a:r>
              <a:rPr lang="ko-KR" altLang="en-US" sz="24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현지법</a:t>
            </a: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과 </a:t>
            </a:r>
            <a:r>
              <a:rPr lang="ko-KR" altLang="en-US" sz="24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관습</a:t>
            </a:r>
            <a:r>
              <a:rPr lang="ko-KR" altLang="en-US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을 숙지하세요</a:t>
            </a:r>
            <a:r>
              <a:rPr lang="en-US" altLang="ko-KR" sz="2000" b="1" dirty="0" smtClean="0">
                <a:solidFill>
                  <a:schemeClr val="accent4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dirty="0">
              <a:solidFill>
                <a:schemeClr val="accent4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 descr="canada-toronto1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35" y="2735253"/>
            <a:ext cx="3605178" cy="23003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13758" y="5084811"/>
            <a:ext cx="1843774" cy="35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1300" spc="-150" dirty="0" smtClean="0">
                <a:latin typeface="HY헤드라인M" pitchFamily="18" charset="-127"/>
                <a:ea typeface="HY헤드라인M" pitchFamily="18" charset="-127"/>
              </a:rPr>
              <a:t>캐나다 운전 매뉴얼</a:t>
            </a:r>
            <a:r>
              <a:rPr lang="en-US" altLang="ko-KR" sz="1300" spc="-150" dirty="0" smtClean="0"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lang="ko-KR" altLang="en-US" sz="1300" spc="-150" dirty="0" smtClean="0">
                <a:latin typeface="HY헤드라인M" pitchFamily="18" charset="-127"/>
                <a:ea typeface="HY헤드라인M" pitchFamily="18" charset="-127"/>
              </a:rPr>
              <a:t>발간</a:t>
            </a:r>
            <a:endParaRPr lang="ko-KR" altLang="en-US" sz="130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265747" y="5995927"/>
            <a:ext cx="2882006" cy="17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981443" y="6034149"/>
            <a:ext cx="1475084" cy="35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00" spc="-150" dirty="0" smtClean="0"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1300" spc="-150" dirty="0" smtClean="0">
                <a:latin typeface="HY헤드라인M" pitchFamily="18" charset="-127"/>
                <a:ea typeface="HY헤드라인M" pitchFamily="18" charset="-127"/>
              </a:rPr>
              <a:t>휴대물품 통관정보</a:t>
            </a:r>
            <a:r>
              <a:rPr lang="en-US" altLang="ko-KR" sz="1300" spc="-150" dirty="0" smtClean="0">
                <a:latin typeface="HY헤드라인M" pitchFamily="18" charset="-127"/>
                <a:ea typeface="HY헤드라인M" pitchFamily="18" charset="-127"/>
              </a:rPr>
              <a:t>]</a:t>
            </a:r>
            <a:endParaRPr lang="ko-KR" altLang="en-US" sz="130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-1" y="0"/>
            <a:ext cx="358775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-1" y="1968481"/>
            <a:ext cx="358775" cy="803286"/>
          </a:xfrm>
          <a:prstGeom prst="rect">
            <a:avLst/>
          </a:prstGeom>
          <a:solidFill>
            <a:srgbClr val="2D36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8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</TotalTime>
  <Words>750</Words>
  <Application>Microsoft Office PowerPoint</Application>
  <PresentationFormat>화면 슬라이드 쇼(4:3)</PresentationFormat>
  <Paragraphs>169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SEC</cp:lastModifiedBy>
  <cp:revision>576</cp:revision>
  <dcterms:created xsi:type="dcterms:W3CDTF">2009-04-22T05:44:37Z</dcterms:created>
  <dcterms:modified xsi:type="dcterms:W3CDTF">2013-10-21T02:35:44Z</dcterms:modified>
</cp:coreProperties>
</file>